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98" r:id="rId3"/>
    <p:sldId id="299" r:id="rId4"/>
    <p:sldId id="300" r:id="rId5"/>
    <p:sldId id="296" r:id="rId6"/>
    <p:sldId id="302" r:id="rId7"/>
    <p:sldId id="306" r:id="rId8"/>
    <p:sldId id="303" r:id="rId9"/>
    <p:sldId id="305" r:id="rId10"/>
    <p:sldId id="319" r:id="rId11"/>
    <p:sldId id="326" r:id="rId12"/>
    <p:sldId id="327" r:id="rId13"/>
    <p:sldId id="328" r:id="rId14"/>
    <p:sldId id="320" r:id="rId15"/>
    <p:sldId id="314" r:id="rId16"/>
    <p:sldId id="315" r:id="rId17"/>
    <p:sldId id="316" r:id="rId18"/>
    <p:sldId id="317" r:id="rId19"/>
    <p:sldId id="322" r:id="rId20"/>
    <p:sldId id="318" r:id="rId21"/>
    <p:sldId id="323" r:id="rId22"/>
    <p:sldId id="293" r:id="rId23"/>
    <p:sldId id="264" r:id="rId24"/>
    <p:sldId id="324" r:id="rId25"/>
    <p:sldId id="325" r:id="rId26"/>
    <p:sldId id="307" r:id="rId27"/>
    <p:sldId id="26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07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67A1-8226-428D-99C2-CDF7BD754612}" type="datetimeFigureOut">
              <a:rPr lang="zh-TW" altLang="en-US" smtClean="0"/>
              <a:t>2021/11/8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vgg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cs.toronto.edu/~kriz/cifa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dex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ytorch-model-summary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understanding-pytorch-with-an-example-a-step-by-step-tutorial-81fc5f8c4e8e#5017" TargetMode="Externa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彥博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	       10:00~12:00, Fri.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Image Smoothing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2.1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 filter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Median filter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(10%)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TW" sz="1800" dirty="0"/>
              <a:t>Willy)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3B9BEE-E36A-4EE2-AC2C-26A70142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96" y="1828800"/>
            <a:ext cx="3743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4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278978-BF95-4C51-B5CC-83D4DCFD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47927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5x5 Gaussian filter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1176371" y="3024811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9081240F-D2B3-4EAC-BC84-35E2DCD2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34" y="2208786"/>
            <a:ext cx="4475703" cy="15322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A327AD03-C450-484B-AB9A-88099E9B232D}"/>
              </a:ext>
            </a:extLst>
          </p:cNvPr>
          <p:cNvSpPr/>
          <p:nvPr/>
        </p:nvSpPr>
        <p:spPr>
          <a:xfrm>
            <a:off x="6433671" y="53376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719A32-7788-43C7-80B7-BD0A6E02F0CC}"/>
              </a:ext>
            </a:extLst>
          </p:cNvPr>
          <p:cNvSpPr txBox="1"/>
          <p:nvPr/>
        </p:nvSpPr>
        <p:spPr>
          <a:xfrm>
            <a:off x="4382300" y="4048504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4" name="圖片 3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EAB942FB-D54A-4C15-8B45-80195C953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39" y="4417836"/>
            <a:ext cx="1911190" cy="1911190"/>
          </a:xfrm>
          <a:prstGeom prst="rect">
            <a:avLst/>
          </a:prstGeom>
        </p:spPr>
      </p:pic>
      <p:pic>
        <p:nvPicPr>
          <p:cNvPr id="7" name="圖片 6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A5033E80-9454-4F8F-9EC5-D03FCB4A7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69" y="4417836"/>
            <a:ext cx="1911190" cy="19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6907D4-D686-40AD-B76A-E87634E2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1170883" y="3682448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D3D29D1-DC93-4733-9241-CA57A0BB05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5212" y="1249654"/>
            <a:ext cx="4310907" cy="3087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0B52AB46-D245-4C3B-AE2C-FEF5DD8DE4EB}"/>
              </a:ext>
            </a:extLst>
          </p:cNvPr>
          <p:cNvSpPr/>
          <p:nvPr/>
        </p:nvSpPr>
        <p:spPr>
          <a:xfrm>
            <a:off x="6575573" y="5481584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8C77B8-B2E3-4E04-94FB-7EB323DF5E53}"/>
              </a:ext>
            </a:extLst>
          </p:cNvPr>
          <p:cNvSpPr txBox="1"/>
          <p:nvPr/>
        </p:nvSpPr>
        <p:spPr>
          <a:xfrm>
            <a:off x="4599418" y="4336872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3" name="圖片 2" descr="一張含有 個人, 女性, 髮 的圖片&#10;&#10;自動產生的描述">
            <a:extLst>
              <a:ext uri="{FF2B5EF4-FFF2-40B4-BE49-F238E27FC236}">
                <a16:creationId xmlns:a16="http://schemas.microsoft.com/office/drawing/2014/main" id="{0CE5674A-B996-4EBF-87B6-8A3B4BF3A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15" y="4670194"/>
            <a:ext cx="1805040" cy="1805040"/>
          </a:xfrm>
          <a:prstGeom prst="rect">
            <a:avLst/>
          </a:prstGeom>
        </p:spPr>
      </p:pic>
      <p:pic>
        <p:nvPicPr>
          <p:cNvPr id="5" name="圖片 4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91B7FD24-766E-4433-BF78-30194284E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12" y="4670194"/>
            <a:ext cx="1805040" cy="18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A98D47E-836B-4658-A5DE-492A5C78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489642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“Lenna_pepperSalt.jpg”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1) Apply 3x3 median filter to “Lenna_ pepperSalt.jpg”</a:t>
            </a:r>
            <a:endParaRPr lang="en-US" altLang="zh-TW" sz="12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2)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Apply 5x5 median filter to “Lenna_ pepperSalt.jpg”</a:t>
            </a:r>
            <a:endParaRPr lang="en-US" altLang="zh-TW" sz="2000" dirty="0"/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>
            <a:off x="6414511" y="4212393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1175917" y="4615552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4" name="Picture 2" descr="3.4. Median Blur">
            <a:extLst>
              <a:ext uri="{FF2B5EF4-FFF2-40B4-BE49-F238E27FC236}">
                <a16:creationId xmlns:a16="http://schemas.microsoft.com/office/drawing/2014/main" id="{DB6F7DAD-2EC3-4C76-88F7-CF0BBFF7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66" y="2247978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A4DA33-F7E6-443E-B8D2-44FA754A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67685"/>
            <a:ext cx="1720601" cy="18855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32B71A-DD31-4009-8047-800656C4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141" y="3075900"/>
            <a:ext cx="1608746" cy="17406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73C98D-BACF-420D-BF0E-F4170E288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371" y="4929046"/>
            <a:ext cx="1583371" cy="1735618"/>
          </a:xfrm>
          <a:prstGeom prst="rect">
            <a:avLst/>
          </a:prstGeom>
        </p:spPr>
      </p:pic>
      <p:sp>
        <p:nvSpPr>
          <p:cNvPr id="20" name="向右箭號 14">
            <a:extLst>
              <a:ext uri="{FF2B5EF4-FFF2-40B4-BE49-F238E27FC236}">
                <a16:creationId xmlns:a16="http://schemas.microsoft.com/office/drawing/2014/main" id="{4416BCA5-3FED-434E-82D9-20093C79190D}"/>
              </a:ext>
            </a:extLst>
          </p:cNvPr>
          <p:cNvSpPr/>
          <p:nvPr/>
        </p:nvSpPr>
        <p:spPr>
          <a:xfrm>
            <a:off x="6414511" y="513984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4A097E-D85A-4EBB-B81D-52BC3CEEFFF9}"/>
              </a:ext>
            </a:extLst>
          </p:cNvPr>
          <p:cNvSpPr txBox="1"/>
          <p:nvPr/>
        </p:nvSpPr>
        <p:spPr>
          <a:xfrm>
            <a:off x="6354824" y="39068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3x3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8BFBDA-5C35-4CB7-B166-D05016B3B6E6}"/>
              </a:ext>
            </a:extLst>
          </p:cNvPr>
          <p:cNvSpPr txBox="1"/>
          <p:nvPr/>
        </p:nvSpPr>
        <p:spPr>
          <a:xfrm>
            <a:off x="6354823" y="489295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5x5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9933B8-6CA3-4022-B8F4-E60A33C2ED09}"/>
              </a:ext>
            </a:extLst>
          </p:cNvPr>
          <p:cNvSpPr txBox="1"/>
          <p:nvPr/>
        </p:nvSpPr>
        <p:spPr>
          <a:xfrm>
            <a:off x="4614155" y="1975649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35CBDE-9B5D-4F38-9725-79394A2E79FC}"/>
              </a:ext>
            </a:extLst>
          </p:cNvPr>
          <p:cNvSpPr txBox="1"/>
          <p:nvPr/>
        </p:nvSpPr>
        <p:spPr>
          <a:xfrm>
            <a:off x="4498002" y="3314403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Lenna_pepperSalt.jpg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304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Edge Detection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3.1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Sobel X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Sobel Y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3.4 Magnitude (5%)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Lydia</a:t>
            </a:r>
            <a:r>
              <a:rPr lang="en-US" altLang="zh-TW" sz="1800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5D5ABC-1CEE-493D-94D9-DEE3CC76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13" y="1600474"/>
            <a:ext cx="2349376" cy="31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7D1FEF-FAA0-4CA7-90A1-58855666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a RGB image,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“House.</a:t>
                </a: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jpg”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1)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p.114</a:t>
                </a:r>
              </a:p>
              <a:p>
                <a:pPr marL="898525"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blipFill>
                <a:blip r:embed="rId3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RGB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F3A2FF-9C0D-4119-A3E5-899D8A5EDE99}"/>
              </a:ext>
            </a:extLst>
          </p:cNvPr>
          <p:cNvGrpSpPr/>
          <p:nvPr/>
        </p:nvGrpSpPr>
        <p:grpSpPr>
          <a:xfrm>
            <a:off x="823352" y="5284557"/>
            <a:ext cx="7670420" cy="1106761"/>
            <a:chOff x="706234" y="5592333"/>
            <a:chExt cx="7670420" cy="1106761"/>
          </a:xfrm>
        </p:grpSpPr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House.</a:t>
              </a:r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7F7F41E-0A8F-4D3F-9B94-364D70F4D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6" y="4561298"/>
            <a:ext cx="2365985" cy="138081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D01CB9-8CC7-492E-89E9-724D62AD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75" y="4561298"/>
            <a:ext cx="2365985" cy="138081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43F6A61-6B19-4FDC-AFE5-71E50569AC0E}"/>
              </a:ext>
            </a:extLst>
          </p:cNvPr>
          <p:cNvSpPr/>
          <p:nvPr/>
        </p:nvSpPr>
        <p:spPr>
          <a:xfrm>
            <a:off x="7330005" y="1273114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DECAF39-580D-45A5-A281-43A2AA3A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836" y="4558014"/>
            <a:ext cx="2365985" cy="13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90900" y="4202775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564138"/>
              </p:ext>
            </p:extLst>
          </p:nvPr>
        </p:nvGraphicFramePr>
        <p:xfrm>
          <a:off x="4001496" y="364341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3814982" y="4661396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X Filter</a:t>
            </a:r>
            <a:endParaRPr lang="zh-TW" altLang="en-US" sz="20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2C485D2-8080-492B-B17E-0922DC1B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9" y="3643413"/>
            <a:ext cx="2801908" cy="163911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2AA492-7F46-4549-A089-C74F2EDCEB47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245673D-387F-4767-BF3D-5E0086E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38" y="3595386"/>
            <a:ext cx="2795320" cy="16391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2E2715F-DD45-4C29-963F-4355BC0E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F40FB28-EA25-4F32-AB71-D754B1A53416}"/>
              </a:ext>
            </a:extLst>
          </p:cNvPr>
          <p:cNvSpPr/>
          <p:nvPr/>
        </p:nvSpPr>
        <p:spPr>
          <a:xfrm>
            <a:off x="7343820" y="1797143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82C409F-ADCA-407B-8650-75FE2D09FDEA}"/>
              </a:ext>
            </a:extLst>
          </p:cNvPr>
          <p:cNvSpPr/>
          <p:nvPr/>
        </p:nvSpPr>
        <p:spPr>
          <a:xfrm rot="16200000">
            <a:off x="4455085" y="4115039"/>
            <a:ext cx="266344" cy="195293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243B34A-4837-4A73-B99C-6C240E98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53" y="3485204"/>
            <a:ext cx="2801908" cy="163911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4C68EE-5B4F-4A1A-8931-72411B1079CC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65E568-A453-40D6-8600-7D37F77E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7" y="3494902"/>
            <a:ext cx="2801908" cy="164297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CCC1FF7-B992-407E-B01E-1AF1A5741635}"/>
              </a:ext>
            </a:extLst>
          </p:cNvPr>
          <p:cNvSpPr txBox="1"/>
          <p:nvPr/>
        </p:nvSpPr>
        <p:spPr>
          <a:xfrm>
            <a:off x="3814982" y="4661396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Y Filter</a:t>
            </a:r>
            <a:endParaRPr lang="zh-TW" altLang="en-US" sz="20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775419-B58A-45C5-B414-5F47000F9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6A0ECB6-6255-451F-A016-C6E6DBBA9264}"/>
              </a:ext>
            </a:extLst>
          </p:cNvPr>
          <p:cNvSpPr/>
          <p:nvPr/>
        </p:nvSpPr>
        <p:spPr>
          <a:xfrm>
            <a:off x="7337681" y="2316908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the result of 3.2) Sobel X and 3.3) Sobel Y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Normalize the result to 0~255.</a:t>
                </a: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1608770" y="4050454"/>
            <a:ext cx="5328656" cy="2932919"/>
            <a:chOff x="1224286" y="4006738"/>
            <a:chExt cx="5328656" cy="29329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37685" y="5662190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AE34AE-A9CD-4FEB-9866-90992F297E1E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567E3C-F806-4266-849B-C339B478A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3337759"/>
            <a:ext cx="2504839" cy="146878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7A5E58A-08C8-4967-A0BE-6CF3DAF86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5127286"/>
            <a:ext cx="2504839" cy="146878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03C5F33-ADCE-43E3-8777-45B1778F2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73" y="4264669"/>
            <a:ext cx="2497278" cy="14643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E6C44D8-A4D3-4301-AB64-306D20EC6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CCD881B-FADF-428D-BC81-DC4D35AB7115}"/>
              </a:ext>
            </a:extLst>
          </p:cNvPr>
          <p:cNvSpPr/>
          <p:nvPr/>
        </p:nvSpPr>
        <p:spPr>
          <a:xfrm>
            <a:off x="7328016" y="2846827"/>
            <a:ext cx="1419165" cy="310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Transforms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4.1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Resize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Rotation, Scaling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4.4 Shearing (5%)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Ray</a:t>
            </a:r>
            <a:r>
              <a:rPr lang="en-US" altLang="zh-TW" sz="1800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1BEC87E-E481-8F49-BA67-2560844E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90" y="1118332"/>
            <a:ext cx="1609725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" y="776267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Otherwise, you will get zero!!</a:t>
            </a:r>
          </a:p>
          <a:p>
            <a:r>
              <a:rPr lang="en-US" dirty="0"/>
              <a:t>Due date =&gt;</a:t>
            </a:r>
            <a:r>
              <a:rPr lang="en-US" altLang="zh-TW" dirty="0">
                <a:solidFill>
                  <a:srgbClr val="FF0000"/>
                </a:solidFill>
              </a:rPr>
              <a:t>23</a:t>
            </a:r>
            <a:r>
              <a:rPr lang="en-US" dirty="0">
                <a:solidFill>
                  <a:srgbClr val="FF0000"/>
                </a:solidFill>
              </a:rPr>
              <a:t>:59:59,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altLang="zh-TW" dirty="0">
                <a:solidFill>
                  <a:srgbClr val="FF0000"/>
                </a:solidFill>
              </a:rPr>
              <a:t>21</a:t>
            </a:r>
            <a:r>
              <a:rPr lang="en-US" dirty="0">
                <a:solidFill>
                  <a:srgbClr val="FF0000"/>
                </a:solidFill>
              </a:rPr>
              <a:t>/11/28  (Sun.)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</a:t>
            </a:r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  <a:endParaRPr lang="en-US" dirty="0">
              <a:solidFill>
                <a:srgbClr val="FF0000"/>
              </a:solidFill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User ID: opencvdl20</a:t>
            </a:r>
            <a:r>
              <a:rPr lang="en-US" altLang="zh-TW" dirty="0">
                <a:solidFill>
                  <a:srgbClr val="0070C0"/>
                </a:solidFill>
              </a:rPr>
              <a:t>21</a:t>
            </a:r>
            <a:r>
              <a:rPr lang="en-US" dirty="0">
                <a:solidFill>
                  <a:srgbClr val="0070C0"/>
                </a:solidFill>
              </a:rPr>
              <a:t> 	Password: opencvdl20</a:t>
            </a:r>
            <a:r>
              <a:rPr lang="en-US" altLang="zh-TW" dirty="0">
                <a:solidFill>
                  <a:srgbClr val="0070C0"/>
                </a:solidFill>
              </a:rPr>
              <a:t>21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62059591-8211-4ADD-A1B3-8D7E9508D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5" t="8878" r="53200" b="61627"/>
          <a:stretch/>
        </p:blipFill>
        <p:spPr>
          <a:xfrm>
            <a:off x="2785236" y="4878809"/>
            <a:ext cx="1900547" cy="151707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0A0E0BF-AA06-49D8-B6E1-8767080A0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24293" r="74375" b="49102"/>
          <a:stretch/>
        </p:blipFill>
        <p:spPr>
          <a:xfrm>
            <a:off x="1433389" y="4937712"/>
            <a:ext cx="1217303" cy="1368464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-1" y="-5275"/>
            <a:ext cx="8889068" cy="350012"/>
          </a:xfrm>
          <a:prstGeom prst="rect">
            <a:avLst/>
          </a:prstGeom>
          <a:noFill/>
          <a:ln>
            <a:noFill/>
          </a:ln>
        </p:spPr>
        <p:txBody>
          <a:bodyPr lIns="51427" tIns="25706" rIns="51427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461791" indent="-1461791">
              <a:buSzPct val="25000"/>
              <a:defRPr/>
            </a:pPr>
            <a:r>
              <a:rPr lang="en-US" altLang="zh-TW" sz="2100" b="1" kern="0" dirty="0"/>
              <a:t>4. Transforms: Resize, Translation, Rotation, Scaling, Shearing(20%)</a:t>
            </a:r>
            <a:endParaRPr lang="zh-TW" altLang="en-US" sz="2100" b="1" kern="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366033" y="475460"/>
            <a:ext cx="8156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SQUARE-01.png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Q:Please resize, translate , rotate, scale and </a:t>
            </a:r>
            <a:r>
              <a:rPr lang="en-GB" altLang="zh-TW" sz="16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altLang="zh-TW" sz="1600" dirty="0">
                <a:solidFill>
                  <a:srgbClr val="444444"/>
                </a:solidFill>
                <a:latin typeface="arial" panose="020B0604020202020204" pitchFamily="34" charset="0"/>
              </a:rPr>
              <a:t>hearing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SQUARE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49263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1) Resize = (256,256)</a:t>
            </a:r>
          </a:p>
          <a:p>
            <a:pPr marL="449263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2) Translation with: </a:t>
            </a:r>
          </a:p>
          <a:p>
            <a:pPr marL="896938" lvl="7">
              <a:buFont typeface="Wingdings" panose="05000000000000000000" pitchFamily="2" charset="2"/>
              <a:buChar char="n"/>
            </a:pP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Xold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+ 0 pixels = 128 + 0 = 128</a:t>
            </a:r>
          </a:p>
          <a:p>
            <a:pPr marL="896938" lvl="7">
              <a:buFont typeface="Wingdings" panose="05000000000000000000" pitchFamily="2" charset="2"/>
              <a:buChar char="n"/>
            </a:pP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Yold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+ 60 pixels = 128 + 60 = 188</a:t>
            </a:r>
          </a:p>
          <a:p>
            <a:pPr marL="896938" lvl="7"/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(128, 128) is center of resized image</a:t>
            </a:r>
            <a:b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C’(128, 188) is new center of image</a:t>
            </a:r>
          </a:p>
          <a:p>
            <a:pPr marL="471488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3) Angle = 10</a:t>
            </a:r>
            <a:r>
              <a:rPr lang="en-US" altLang="zh-TW" sz="1600" baseline="30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(counter-clockwise)</a:t>
            </a:r>
          </a:p>
          <a:p>
            <a:pPr marL="896938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Scale = 0.5 , window size (400,300)</a:t>
            </a:r>
          </a:p>
          <a:p>
            <a:pPr marL="471488" indent="-3572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4) Shearing with: </a:t>
            </a:r>
          </a:p>
          <a:p>
            <a:pPr marL="896938" indent="-3175"/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Old location: ([[50,50],[200,50],[50,200]])</a:t>
            </a:r>
          </a:p>
          <a:p>
            <a:pPr marL="896938" lvl="7" defTabSz="2013347">
              <a:tabLst>
                <a:tab pos="896938" algn="l"/>
                <a:tab pos="1431925" algn="l"/>
              </a:tabLst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New location: ([[10,100],[200,50],[100,250]])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    python: </a:t>
            </a:r>
            <a:r>
              <a:rPr lang="en-US" altLang="zh-TW" sz="1600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1600" kern="0" dirty="0">
              <a:latin typeface="Consolas" panose="020B0609020204030204" pitchFamily="49" charset="0"/>
              <a:cs typeface="Arial" panose="020B0604020202020204" pitchFamily="34" charset="0"/>
              <a:sym typeface="Calibri"/>
            </a:endParaRPr>
          </a:p>
          <a:p>
            <a:endParaRPr lang="en-US" altLang="zh-TW" sz="16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AE00C7-CDB1-4C98-9636-3AFD9DBC0E80}"/>
              </a:ext>
            </a:extLst>
          </p:cNvPr>
          <p:cNvSpPr txBox="1"/>
          <p:nvPr/>
        </p:nvSpPr>
        <p:spPr>
          <a:xfrm>
            <a:off x="8202843" y="344737"/>
            <a:ext cx="1181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(</a:t>
            </a:r>
            <a:r>
              <a:rPr lang="zh-TW" altLang="en-US" sz="1350" dirty="0"/>
              <a:t>出題</a:t>
            </a:r>
            <a:r>
              <a:rPr lang="en-US" altLang="zh-TW" sz="1350" dirty="0"/>
              <a:t>:</a:t>
            </a:r>
            <a:r>
              <a:rPr lang="zh-TW" altLang="en-US" sz="1350" dirty="0"/>
              <a:t>  </a:t>
            </a:r>
            <a:r>
              <a:rPr lang="en-US" altLang="zh-TW" sz="1350" dirty="0"/>
              <a:t>Ray)</a:t>
            </a:r>
            <a:endParaRPr lang="zh-TW" altLang="en-US" sz="13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A78F8D-9C7C-4338-9033-B499ACF5017C}"/>
              </a:ext>
            </a:extLst>
          </p:cNvPr>
          <p:cNvCxnSpPr>
            <a:cxnSpLocks/>
          </p:cNvCxnSpPr>
          <p:nvPr/>
        </p:nvCxnSpPr>
        <p:spPr>
          <a:xfrm>
            <a:off x="1328253" y="5064088"/>
            <a:ext cx="14358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1426632" y="4937712"/>
            <a:ext cx="6758" cy="1458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F6397-F3C3-423F-93E3-1DF7AEF9AC38}"/>
              </a:ext>
            </a:extLst>
          </p:cNvPr>
          <p:cNvSpPr txBox="1"/>
          <p:nvPr/>
        </p:nvSpPr>
        <p:spPr>
          <a:xfrm>
            <a:off x="1985343" y="5518069"/>
            <a:ext cx="803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</a:rPr>
              <a:t>C (128, 128)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2033064" y="5064088"/>
            <a:ext cx="8258" cy="125674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1434140" y="5684908"/>
            <a:ext cx="1215802" cy="6219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B02D24-25DF-404A-B944-E163F1E16564}"/>
              </a:ext>
            </a:extLst>
          </p:cNvPr>
          <p:cNvSpPr txBox="1"/>
          <p:nvPr/>
        </p:nvSpPr>
        <p:spPr>
          <a:xfrm>
            <a:off x="1611230" y="6290092"/>
            <a:ext cx="970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Resized image</a:t>
            </a:r>
            <a:endParaRPr lang="zh-TW" altLang="en-US" sz="105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23242" y="4892968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(0,0)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750A3AE-E80D-4C18-ACA5-E780EBBF8E67}"/>
              </a:ext>
            </a:extLst>
          </p:cNvPr>
          <p:cNvCxnSpPr>
            <a:cxnSpLocks/>
          </p:cNvCxnSpPr>
          <p:nvPr/>
        </p:nvCxnSpPr>
        <p:spPr>
          <a:xfrm>
            <a:off x="2702055" y="4979704"/>
            <a:ext cx="14755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2777453" y="4892969"/>
            <a:ext cx="0" cy="1557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3373278" y="5706307"/>
            <a:ext cx="796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</a:rPr>
              <a:t>C’ (128, 188)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>
            <a:off x="3419783" y="5003973"/>
            <a:ext cx="1" cy="1002171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2802056" y="5879006"/>
            <a:ext cx="946888" cy="1349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9AA370C-4CD4-4370-8959-74615AD05AA0}"/>
              </a:ext>
            </a:extLst>
          </p:cNvPr>
          <p:cNvSpPr/>
          <p:nvPr/>
        </p:nvSpPr>
        <p:spPr>
          <a:xfrm>
            <a:off x="3406800" y="5854935"/>
            <a:ext cx="34289" cy="342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3735917" y="6239416"/>
            <a:ext cx="35625" cy="78113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BC5FF0-A36A-43BA-B8BF-133E000C5B5B}"/>
              </a:ext>
            </a:extLst>
          </p:cNvPr>
          <p:cNvSpPr txBox="1"/>
          <p:nvPr/>
        </p:nvSpPr>
        <p:spPr>
          <a:xfrm>
            <a:off x="4979683" y="635659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After rotate and scale</a:t>
            </a:r>
            <a:endParaRPr lang="zh-TW" altLang="en-US" sz="105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B9F5DD8-C497-462D-883C-1CC09F1FD58A}"/>
              </a:ext>
            </a:extLst>
          </p:cNvPr>
          <p:cNvSpPr/>
          <p:nvPr/>
        </p:nvSpPr>
        <p:spPr>
          <a:xfrm>
            <a:off x="2024177" y="5673153"/>
            <a:ext cx="34289" cy="342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73917E1-F499-490C-AA4D-BE9AB51EB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50" t="22161" r="29839" b="48344"/>
          <a:stretch/>
        </p:blipFill>
        <p:spPr>
          <a:xfrm>
            <a:off x="4712479" y="4879488"/>
            <a:ext cx="1893789" cy="1517072"/>
          </a:xfrm>
          <a:prstGeom prst="rect">
            <a:avLst/>
          </a:prstGeom>
        </p:spPr>
      </p:pic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5162933" y="6092392"/>
            <a:ext cx="671945" cy="1384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5158857" y="6230881"/>
            <a:ext cx="759023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5820425" y="6060872"/>
            <a:ext cx="29119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50" dirty="0">
                <a:solidFill>
                  <a:srgbClr val="FFFF00"/>
                </a:solidFill>
              </a:rPr>
              <a:t>10</a:t>
            </a:r>
            <a:r>
              <a:rPr lang="en-US" altLang="zh-TW" sz="750" baseline="30000" dirty="0">
                <a:solidFill>
                  <a:srgbClr val="FFFF00"/>
                </a:solidFill>
              </a:rPr>
              <a:t>o</a:t>
            </a:r>
            <a:endParaRPr lang="zh-TW" altLang="en-US" sz="750" baseline="30000" dirty="0">
              <a:solidFill>
                <a:srgbClr val="FFFF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BD5D3C9-4FEB-4D2F-8490-2F2A9B383514}"/>
              </a:ext>
            </a:extLst>
          </p:cNvPr>
          <p:cNvSpPr txBox="1"/>
          <p:nvPr/>
        </p:nvSpPr>
        <p:spPr>
          <a:xfrm>
            <a:off x="3136069" y="634362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After translate</a:t>
            </a:r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EFAD5DFF-3C5D-45C3-B8F8-B1274DB0E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6" t="45847" r="51133" b="23520"/>
          <a:stretch/>
        </p:blipFill>
        <p:spPr>
          <a:xfrm>
            <a:off x="6637926" y="4861346"/>
            <a:ext cx="1828343" cy="152119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598B6F6D-E88B-4F44-9003-995D30F0DBCB}"/>
              </a:ext>
            </a:extLst>
          </p:cNvPr>
          <p:cNvSpPr txBox="1"/>
          <p:nvPr/>
        </p:nvSpPr>
        <p:spPr>
          <a:xfrm>
            <a:off x="6819863" y="634362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After </a:t>
            </a:r>
            <a:r>
              <a:rPr lang="en-GB" altLang="zh-TW" sz="1050" dirty="0">
                <a:solidFill>
                  <a:srgbClr val="FF0000"/>
                </a:solidFill>
              </a:rPr>
              <a:t>Shearing (Result)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1028" name="Picture 4" descr="这里写图片描述">
            <a:extLst>
              <a:ext uri="{FF2B5EF4-FFF2-40B4-BE49-F238E27FC236}">
                <a16:creationId xmlns:a16="http://schemas.microsoft.com/office/drawing/2014/main" id="{9109EC5D-F31A-40E7-B4C8-11EF4C09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26" y="3135591"/>
            <a:ext cx="2155467" cy="131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TW" sz="3000" b="1" dirty="0"/>
              <a:t>Training Cifar10 Classifier Using VGG16</a:t>
            </a:r>
            <a:r>
              <a:rPr lang="en-US" altLang="zh-TW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</a:t>
            </a:r>
            <a:r>
              <a:rPr lang="zh-TW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 lnSpcReduction="10000"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5.1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Show Training Images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(4%)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Show Hyperparameters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(4%)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Show Model Structure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(4%)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5.4 Show Accuracy and Loss (4%)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5.5 Test (4%)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484905" y="1663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Tommy</a:t>
            </a:r>
            <a:r>
              <a:rPr lang="en-US" altLang="zh-TW" sz="18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48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Tommy</a:t>
            </a:r>
            <a:r>
              <a:rPr lang="en-US" altLang="zh-TW" sz="2800" dirty="0"/>
              <a:t>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598019"/>
            <a:ext cx="8703401" cy="6259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Python 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 / 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(Can choose the one)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-python 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Matplotlib </a:t>
            </a:r>
          </a:p>
          <a:p>
            <a:pPr marL="269875" lvl="1" indent="0"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https://paperswithcode.com/method/vgg</a:t>
            </a:r>
            <a:r>
              <a:rPr lang="en-US" altLang="zh-TW" dirty="0"/>
              <a:t>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(VGG16, Paper and Source Code)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 (Cifar10 Dataset)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71322" y="5205775"/>
            <a:ext cx="186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3F3E9-A61A-426C-8C18-310870493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49" r="9888"/>
          <a:stretch/>
        </p:blipFill>
        <p:spPr>
          <a:xfrm>
            <a:off x="3860800" y="634700"/>
            <a:ext cx="5166006" cy="38110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A14175-3F4B-4461-9D6C-D35579B10C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20"/>
          <a:stretch/>
        </p:blipFill>
        <p:spPr>
          <a:xfrm>
            <a:off x="3975500" y="4206107"/>
            <a:ext cx="5090074" cy="13565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EE9324-D606-4E14-851A-5A5F937EC7ED}"/>
              </a:ext>
            </a:extLst>
          </p:cNvPr>
          <p:cNvSpPr/>
          <p:nvPr/>
        </p:nvSpPr>
        <p:spPr>
          <a:xfrm>
            <a:off x="3860800" y="630570"/>
            <a:ext cx="5217392" cy="50682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ACE29E-2E5C-420E-A623-9C991CB41D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069"/>
          <a:stretch/>
        </p:blipFill>
        <p:spPr>
          <a:xfrm>
            <a:off x="389067" y="2828790"/>
            <a:ext cx="3057103" cy="237698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AE3A56-58A4-4F1B-9EE1-4FFAB1F50BCC}"/>
              </a:ext>
            </a:extLst>
          </p:cNvPr>
          <p:cNvSpPr/>
          <p:nvPr/>
        </p:nvSpPr>
        <p:spPr>
          <a:xfrm>
            <a:off x="350299" y="2852133"/>
            <a:ext cx="3203566" cy="284670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601797" y="5344166"/>
            <a:ext cx="222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5.1 Load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Cifar10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dataset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 and then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 9 Images(Pop-up) </a:t>
            </a:r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3853" y="1241032"/>
            <a:ext cx="145618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0 airplane</a:t>
            </a:r>
          </a:p>
          <a:p>
            <a:r>
              <a:rPr lang="en-US" altLang="zh-TW" sz="1400" dirty="0"/>
              <a:t>1 automobile</a:t>
            </a:r>
          </a:p>
          <a:p>
            <a:r>
              <a:rPr lang="en-US" altLang="zh-TW" sz="1400" dirty="0"/>
              <a:t>2 bird	</a:t>
            </a:r>
          </a:p>
          <a:p>
            <a:r>
              <a:rPr lang="en-US" altLang="zh-TW" sz="1400" dirty="0"/>
              <a:t>3 cat	</a:t>
            </a:r>
          </a:p>
          <a:p>
            <a:r>
              <a:rPr lang="en-US" altLang="zh-TW" sz="1400" dirty="0"/>
              <a:t>4 deer	</a:t>
            </a:r>
          </a:p>
          <a:p>
            <a:r>
              <a:rPr lang="en-US" altLang="zh-TW" sz="1400" dirty="0"/>
              <a:t>5 dog	</a:t>
            </a:r>
          </a:p>
          <a:p>
            <a:r>
              <a:rPr lang="en-US" altLang="zh-TW" sz="1400" dirty="0"/>
              <a:t>6 frog	</a:t>
            </a:r>
          </a:p>
          <a:p>
            <a:r>
              <a:rPr lang="en-US" altLang="zh-TW" sz="1400" dirty="0"/>
              <a:t>7 horse	</a:t>
            </a:r>
          </a:p>
          <a:p>
            <a:r>
              <a:rPr lang="en-US" altLang="zh-TW" sz="1400" dirty="0"/>
              <a:t>8 ship	</a:t>
            </a:r>
          </a:p>
          <a:p>
            <a:r>
              <a:rPr lang="en-US" altLang="zh-TW" sz="1400" dirty="0"/>
              <a:t>9 truck</a:t>
            </a:r>
            <a:endParaRPr lang="zh-TW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2F4DEA-815C-4EED-93EA-254DEA52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8" y="1004564"/>
            <a:ext cx="4395678" cy="47312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C5F188-D356-45AF-90BF-F93F254BF4A3}"/>
              </a:ext>
            </a:extLst>
          </p:cNvPr>
          <p:cNvSpPr txBox="1"/>
          <p:nvPr/>
        </p:nvSpPr>
        <p:spPr>
          <a:xfrm>
            <a:off x="4450096" y="3487801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Class of CIFAR 10 Dataset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B5250-9C94-4B39-901C-FA9801B407B1}"/>
              </a:ext>
            </a:extLst>
          </p:cNvPr>
          <p:cNvSpPr/>
          <p:nvPr/>
        </p:nvSpPr>
        <p:spPr>
          <a:xfrm>
            <a:off x="596900" y="1683544"/>
            <a:ext cx="1027113" cy="99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6F984-99CB-4585-B0B2-3AA67E7ABF69}"/>
              </a:ext>
            </a:extLst>
          </p:cNvPr>
          <p:cNvSpPr/>
          <p:nvPr/>
        </p:nvSpPr>
        <p:spPr>
          <a:xfrm>
            <a:off x="596900" y="1550194"/>
            <a:ext cx="1027113" cy="10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141E8-E05B-4C3B-A6A6-B753A16C201F}"/>
              </a:ext>
            </a:extLst>
          </p:cNvPr>
          <p:cNvSpPr txBox="1"/>
          <p:nvPr/>
        </p:nvSpPr>
        <p:spPr>
          <a:xfrm>
            <a:off x="-35999" y="202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0D79C-D302-4528-ABD8-52F1C6A5E691}"/>
              </a:ext>
            </a:extLst>
          </p:cNvPr>
          <p:cNvSpPr txBox="1"/>
          <p:nvPr/>
        </p:nvSpPr>
        <p:spPr>
          <a:xfrm>
            <a:off x="-35999" y="134097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</a:t>
            </a:r>
          </a:p>
          <a:p>
            <a:r>
              <a:rPr lang="en-US" altLang="ko-KR" dirty="0"/>
              <a:t>Label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C3EBA-2846-4BA3-8F71-5DF26BA4416E}"/>
              </a:ext>
            </a:extLst>
          </p:cNvPr>
          <p:cNvSpPr txBox="1"/>
          <p:nvPr/>
        </p:nvSpPr>
        <p:spPr>
          <a:xfrm>
            <a:off x="4450096" y="3913179"/>
            <a:ext cx="48164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Use Matplotlib 4 function</a:t>
            </a:r>
          </a:p>
          <a:p>
            <a:pPr marL="342900" indent="-342900">
              <a:buAutoNum type="arabicPeriod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figure()   </a:t>
            </a:r>
          </a:p>
          <a:p>
            <a:pPr marL="342900" indent="-342900">
              <a:buAutoNum type="arabicPeriod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title()</a:t>
            </a:r>
          </a:p>
          <a:p>
            <a:pPr marL="342900" indent="-342900">
              <a:buAutoNum type="arabicPeriod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Axis()</a:t>
            </a:r>
          </a:p>
          <a:p>
            <a:pPr marL="342900" indent="-342900">
              <a:buAutoNum type="arabicPeriod"/>
            </a:pP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imshow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342900" indent="-342900">
              <a:buAutoNum type="arabicPeriod"/>
            </a:pP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refer by tutorial at the Matplotlib library official web-site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https://matplotlib.org/stable/tutorials/index.html</a:t>
            </a: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</a:t>
            </a:r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hyperparameters on the terminal</a:t>
            </a:r>
          </a:p>
          <a:p>
            <a:pPr marL="444500" indent="-444500">
              <a:buNone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54550-64A5-4902-AF21-9835D6AD8174}"/>
              </a:ext>
            </a:extLst>
          </p:cNvPr>
          <p:cNvSpPr txBox="1"/>
          <p:nvPr/>
        </p:nvSpPr>
        <p:spPr>
          <a:xfrm>
            <a:off x="4022747" y="1751250"/>
            <a:ext cx="481645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Use the python print function</a:t>
            </a:r>
          </a:p>
          <a:p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Print(‘Batch Size {} ’,  format(</a:t>
            </a:r>
            <a:r>
              <a:rPr lang="en-US" altLang="zh-TW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Batchsize</a:t>
            </a:r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variable name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1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67500-F39E-477B-BF3E-4CC3BDF0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1941400"/>
            <a:ext cx="3812864" cy="15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5.3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Construct and show your model structure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print out on the terminal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(You can use available architecture provided by ML framework to build your model)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9FA0F4-8E0A-43E0-859B-A34C4D33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" y="1292784"/>
            <a:ext cx="4048124" cy="4065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6B017-BA0D-41C2-862E-8A7F8F3DE5B0}"/>
              </a:ext>
            </a:extLst>
          </p:cNvPr>
          <p:cNvSpPr txBox="1"/>
          <p:nvPr/>
        </p:nvSpPr>
        <p:spPr>
          <a:xfrm>
            <a:off x="4352924" y="1370815"/>
            <a:ext cx="481645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 err="1"/>
              <a:t>Pytorch</a:t>
            </a:r>
            <a:r>
              <a:rPr lang="en-US" altLang="ko-KR" sz="1600" dirty="0"/>
              <a:t> API</a:t>
            </a:r>
          </a:p>
          <a:p>
            <a:r>
              <a:rPr lang="en-US" altLang="ko-KR" sz="1600" dirty="0"/>
              <a:t>Use the two option</a:t>
            </a:r>
          </a:p>
          <a:p>
            <a:pPr marL="342900" indent="-342900">
              <a:buAutoNum type="arabicParenR"/>
            </a:pPr>
            <a:r>
              <a:rPr lang="en-US" altLang="ko-KR" sz="1600" dirty="0">
                <a:solidFill>
                  <a:srgbClr val="FF0000"/>
                </a:solidFill>
              </a:rPr>
              <a:t>Summary function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torchsummary</a:t>
            </a:r>
            <a:r>
              <a:rPr lang="en-US" altLang="ko-KR" sz="1600" dirty="0"/>
              <a:t> import summary</a:t>
            </a:r>
          </a:p>
          <a:p>
            <a:r>
              <a:rPr lang="en-US" altLang="ko-KR" sz="1600" dirty="0"/>
              <a:t>-&gt; import the package</a:t>
            </a:r>
          </a:p>
          <a:p>
            <a:r>
              <a:rPr lang="en-US" altLang="ko-KR" sz="1600" dirty="0"/>
              <a:t>summary(Model name, (Input Channel, Input Width, Input Height)) </a:t>
            </a:r>
          </a:p>
          <a:p>
            <a:r>
              <a:rPr lang="en-US" altLang="ko-KR" sz="1600" dirty="0"/>
              <a:t>-&gt; run the function and print on the terminal</a:t>
            </a:r>
          </a:p>
          <a:p>
            <a:endParaRPr lang="en-US" altLang="ko-KR" sz="1600" dirty="0"/>
          </a:p>
          <a:p>
            <a:pPr marL="228600" indent="-228600">
              <a:buAutoNum type="arabicParenR" startAt="2"/>
            </a:pPr>
            <a:r>
              <a:rPr lang="en-US" altLang="ko-KR" sz="1600" dirty="0">
                <a:solidFill>
                  <a:srgbClr val="FF0000"/>
                </a:solidFill>
              </a:rPr>
              <a:t>Print function 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torchvision</a:t>
            </a:r>
            <a:r>
              <a:rPr lang="en-US" altLang="ko-KR" sz="1600" dirty="0"/>
              <a:t> import models</a:t>
            </a:r>
          </a:p>
          <a:p>
            <a:r>
              <a:rPr lang="en-US" altLang="ko-KR" sz="1600" dirty="0"/>
              <a:t>-&gt; import the package </a:t>
            </a:r>
          </a:p>
          <a:p>
            <a:r>
              <a:rPr lang="en-US" altLang="ko-KR" sz="1600" dirty="0"/>
              <a:t>Model = VGG16()</a:t>
            </a:r>
          </a:p>
          <a:p>
            <a:r>
              <a:rPr lang="en-US" altLang="ko-KR" sz="1600" dirty="0"/>
              <a:t>-&gt; Make the mode data</a:t>
            </a:r>
          </a:p>
          <a:p>
            <a:r>
              <a:rPr lang="en-US" altLang="ko-KR" sz="1600" dirty="0"/>
              <a:t>Print(Model)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Can refer this web-site</a:t>
            </a:r>
          </a:p>
          <a:p>
            <a:r>
              <a:rPr lang="en-US" altLang="ko-KR" sz="1600" dirty="0">
                <a:hlinkClick r:id="rId3"/>
              </a:rPr>
              <a:t>https://pypi.org/project/pytorch-model-summary/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E2A37-2EC1-4B85-AAED-5AD32657A65A}"/>
              </a:ext>
            </a:extLst>
          </p:cNvPr>
          <p:cNvSpPr/>
          <p:nvPr/>
        </p:nvSpPr>
        <p:spPr>
          <a:xfrm>
            <a:off x="95252" y="1292780"/>
            <a:ext cx="1504948" cy="4065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58BF60-75CC-40A2-907E-FA987CFE59EC}"/>
              </a:ext>
            </a:extLst>
          </p:cNvPr>
          <p:cNvSpPr/>
          <p:nvPr/>
        </p:nvSpPr>
        <p:spPr>
          <a:xfrm>
            <a:off x="1609725" y="1292780"/>
            <a:ext cx="1657350" cy="4065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C84E07-A8E4-4C7D-9AF3-95236FF1E975}"/>
              </a:ext>
            </a:extLst>
          </p:cNvPr>
          <p:cNvSpPr/>
          <p:nvPr/>
        </p:nvSpPr>
        <p:spPr>
          <a:xfrm>
            <a:off x="3286123" y="1292780"/>
            <a:ext cx="857253" cy="4065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77793-E382-4AB2-AAE5-DDF7FCE323C0}"/>
              </a:ext>
            </a:extLst>
          </p:cNvPr>
          <p:cNvSpPr txBox="1"/>
          <p:nvPr/>
        </p:nvSpPr>
        <p:spPr>
          <a:xfrm>
            <a:off x="149256" y="5429810"/>
            <a:ext cx="129785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Layers List of </a:t>
            </a:r>
          </a:p>
          <a:p>
            <a:r>
              <a:rPr lang="en-US" altLang="ko-KR" sz="1600" dirty="0"/>
              <a:t>Model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1C4C6-EFA9-43E8-82D0-F68487283915}"/>
              </a:ext>
            </a:extLst>
          </p:cNvPr>
          <p:cNvSpPr txBox="1"/>
          <p:nvPr/>
        </p:nvSpPr>
        <p:spPr>
          <a:xfrm>
            <a:off x="1590677" y="5447615"/>
            <a:ext cx="1584986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After processing </a:t>
            </a:r>
          </a:p>
          <a:p>
            <a:r>
              <a:rPr lang="en-US" altLang="ko-KR" sz="1600" dirty="0"/>
              <a:t>each layer</a:t>
            </a:r>
          </a:p>
          <a:p>
            <a:r>
              <a:rPr lang="en-US" altLang="ko-KR" sz="1600" dirty="0"/>
              <a:t>Change of input </a:t>
            </a:r>
          </a:p>
          <a:p>
            <a:r>
              <a:rPr lang="en-US" altLang="ko-KR" sz="1600" dirty="0"/>
              <a:t>data type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CD349-28C2-4F13-8110-4C9994FDD55B}"/>
              </a:ext>
            </a:extLst>
          </p:cNvPr>
          <p:cNvSpPr txBox="1"/>
          <p:nvPr/>
        </p:nvSpPr>
        <p:spPr>
          <a:xfrm>
            <a:off x="3175663" y="5447610"/>
            <a:ext cx="113864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Number of </a:t>
            </a:r>
          </a:p>
          <a:p>
            <a:r>
              <a:rPr lang="en-US" altLang="ko-KR" sz="1600" dirty="0"/>
              <a:t>trainable </a:t>
            </a:r>
          </a:p>
          <a:p>
            <a:r>
              <a:rPr lang="en-US" altLang="ko-KR" sz="16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2630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497AB284-4112-459E-82E5-B3298E3DE4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45" y="1046285"/>
            <a:ext cx="4374697" cy="3281025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your model at least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your model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a screenshot of your training loss and accuracy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2806281" y="4327310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AC1F3-F23B-44ED-ACD2-5D75938B143A}"/>
              </a:ext>
            </a:extLst>
          </p:cNvPr>
          <p:cNvSpPr txBox="1"/>
          <p:nvPr/>
        </p:nvSpPr>
        <p:spPr>
          <a:xfrm>
            <a:off x="0" y="3786211"/>
            <a:ext cx="958215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two option.</a:t>
            </a:r>
          </a:p>
          <a:p>
            <a:pPr marL="342900" indent="-342900">
              <a:buAutoNum type="arabicParenR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Just use the normal method(Above image used this way)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https://www.pyimagesearch.com/2021/07/19/pytorch-training-your-first-convolutional-neural-network-cnn/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2)    Use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API or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https://pytorch.org/tutorials/intermediate/tensorboard_tutorial.html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60216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your model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at 5.4, let us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one image from test images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inference the image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show the result image and class(use the pop-up) (4%)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4D4C6D-4396-4A38-ACED-117CA27E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4" y="927871"/>
            <a:ext cx="3953164" cy="15079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67260-2B4A-4A21-A70A-01E18220BC23}"/>
              </a:ext>
            </a:extLst>
          </p:cNvPr>
          <p:cNvSpPr/>
          <p:nvPr/>
        </p:nvSpPr>
        <p:spPr>
          <a:xfrm>
            <a:off x="304800" y="927871"/>
            <a:ext cx="4119418" cy="670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8B82DD-5C32-4187-89E6-D969EF650F14}"/>
              </a:ext>
            </a:extLst>
          </p:cNvPr>
          <p:cNvSpPr/>
          <p:nvPr/>
        </p:nvSpPr>
        <p:spPr>
          <a:xfrm>
            <a:off x="304800" y="1681842"/>
            <a:ext cx="4119418" cy="670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1F84F-4080-4453-81B1-3406133593FE}"/>
              </a:ext>
            </a:extLst>
          </p:cNvPr>
          <p:cNvSpPr txBox="1"/>
          <p:nvPr/>
        </p:nvSpPr>
        <p:spPr>
          <a:xfrm>
            <a:off x="304800" y="2822530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Choose the any data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CD8CCCA-4709-4290-A79A-E5FF6A239E5A}"/>
              </a:ext>
            </a:extLst>
          </p:cNvPr>
          <p:cNvCxnSpPr>
            <a:stCxn id="2" idx="1"/>
            <a:endCxn id="5" idx="1"/>
          </p:cNvCxnSpPr>
          <p:nvPr/>
        </p:nvCxnSpPr>
        <p:spPr>
          <a:xfrm rot="10800000" flipV="1">
            <a:off x="304800" y="1262881"/>
            <a:ext cx="12700" cy="171353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8CFE3E-5FA1-41EE-8251-A19F668E0580}"/>
              </a:ext>
            </a:extLst>
          </p:cNvPr>
          <p:cNvSpPr txBox="1"/>
          <p:nvPr/>
        </p:nvSpPr>
        <p:spPr>
          <a:xfrm>
            <a:off x="332787" y="3283134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Run Inference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71EC2B-C284-4286-B0ED-D04A77AF5B6E}"/>
              </a:ext>
            </a:extLst>
          </p:cNvPr>
          <p:cNvCxnSpPr>
            <a:cxnSpLocks/>
            <a:stCxn id="16" idx="1"/>
            <a:endCxn id="20" idx="1"/>
          </p:cNvCxnSpPr>
          <p:nvPr/>
        </p:nvCxnSpPr>
        <p:spPr>
          <a:xfrm rot="10800000" flipH="1" flipV="1">
            <a:off x="304799" y="2016853"/>
            <a:ext cx="27987" cy="1420170"/>
          </a:xfrm>
          <a:prstGeom prst="bentConnector3">
            <a:avLst>
              <a:gd name="adj1" fmla="val -585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737340-AA02-4814-9D3A-302CC71A802B}"/>
              </a:ext>
            </a:extLst>
          </p:cNvPr>
          <p:cNvSpPr/>
          <p:nvPr/>
        </p:nvSpPr>
        <p:spPr>
          <a:xfrm>
            <a:off x="4544290" y="914899"/>
            <a:ext cx="4599709" cy="2448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AE6AED-DACA-42DA-AC14-AC3259C912CE}"/>
              </a:ext>
            </a:extLst>
          </p:cNvPr>
          <p:cNvSpPr txBox="1"/>
          <p:nvPr/>
        </p:nvSpPr>
        <p:spPr>
          <a:xfrm>
            <a:off x="5955028" y="334097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Show the result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A5AE0F3-AA1F-4601-898B-EA970476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02" y="963978"/>
            <a:ext cx="1977031" cy="213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BEB4D5-85F4-4C99-9A25-18054102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833" y="958077"/>
            <a:ext cx="2593165" cy="213820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61FFED7-E0F5-4D95-9A79-7577E54A812B}"/>
              </a:ext>
            </a:extLst>
          </p:cNvPr>
          <p:cNvCxnSpPr>
            <a:cxnSpLocks/>
          </p:cNvCxnSpPr>
          <p:nvPr/>
        </p:nvCxnSpPr>
        <p:spPr>
          <a:xfrm>
            <a:off x="1839931" y="3489315"/>
            <a:ext cx="4115097" cy="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403C9D-4DD9-4221-A7F5-4C406D3381B3}"/>
              </a:ext>
            </a:extLst>
          </p:cNvPr>
          <p:cNvSpPr txBox="1"/>
          <p:nvPr/>
        </p:nvSpPr>
        <p:spPr>
          <a:xfrm>
            <a:off x="0" y="3786211"/>
            <a:ext cx="95821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refer two web-site 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https://towardsdatascience.com/understanding-pytorch-with-an-example-a-step-by-step-tutorial-81fc5f8c4e8e#5017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https://pytorch.org/tutorials/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2" y="675239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(recommended)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3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(5.15.1)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 lnSpcReduction="10000"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Transformation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(5%) Gaussian blur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(5%) Bilateral filter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2.3 (10%) Median 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(5%) Gaussian 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(5%) Sobel 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(5%) Sobel 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4.1 (5%) Resize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4.2 (5%) Translation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4.3 (5%) Rotation, Scaling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4.4 (5%) Shearing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113034" y="179044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29336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Lydia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113034" y="426144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5282917" y="56542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Tommy)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BED79B-03D9-4D89-BFCF-6351ADB81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" r="884" b="1154"/>
          <a:stretch/>
        </p:blipFill>
        <p:spPr>
          <a:xfrm>
            <a:off x="4643879" y="714190"/>
            <a:ext cx="4500121" cy="28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Image Processing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1.1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Load Image File</a:t>
            </a:r>
            <a:r>
              <a:rPr lang="zh-TW" alt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Color Separation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Blending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TW" sz="1800" dirty="0"/>
              <a:t>Tina)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0D50E3-CC31-4098-A118-E06D673FC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03" y="1705900"/>
            <a:ext cx="2738715" cy="41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2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(5%)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2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“Sun.jpg” image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(Sun.jpg)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TW" altLang="zh-TW" sz="2000" dirty="0"/>
              <a:t>Hint : </a:t>
            </a:r>
            <a:endParaRPr lang="en-US" altLang="zh-TW" sz="2000" dirty="0"/>
          </a:p>
          <a:p>
            <a:pPr marL="627063" lvl="1" indent="-269875">
              <a:lnSpc>
                <a:spcPct val="100000"/>
              </a:lnSpc>
            </a:pPr>
            <a:r>
              <a:rPr lang="zh-TW" altLang="zh-TW" sz="1600" dirty="0"/>
              <a:t>Textbook Chapter 2</a:t>
            </a:r>
            <a:r>
              <a:rPr lang="en-US" altLang="zh-TW" sz="1600" dirty="0"/>
              <a:t>, p. 22~23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cv2.imread</a:t>
            </a:r>
            <a:r>
              <a:rPr lang="en-US" altLang="zh-TW" sz="1600" dirty="0"/>
              <a:t>(), </a:t>
            </a:r>
            <a:r>
              <a:rPr lang="en-US" altLang="zh-TW" sz="1600" b="0" dirty="0">
                <a:effectLst/>
              </a:rPr>
              <a:t>cv2.imshow()</a:t>
            </a:r>
            <a:endParaRPr lang="en-US" altLang="zh-TW" sz="1600" dirty="0"/>
          </a:p>
          <a:p>
            <a:pPr marL="627063" lvl="1" indent="-269875">
              <a:lnSpc>
                <a:spcPct val="100000"/>
              </a:lnSpc>
            </a:pPr>
            <a:endParaRPr lang="en-US" altLang="zh-TW" sz="1600" dirty="0"/>
          </a:p>
          <a:p>
            <a:pPr marL="342900">
              <a:lnSpc>
                <a:spcPct val="100000"/>
              </a:lnSpc>
            </a:pPr>
            <a:endParaRPr lang="en-US" altLang="zh-TW" sz="2000" dirty="0"/>
          </a:p>
          <a:p>
            <a:pPr marL="984250" indent="14288">
              <a:lnSpc>
                <a:spcPct val="100000"/>
              </a:lnSpc>
            </a:pPr>
            <a:endParaRPr lang="en-US" altLang="zh-TW" sz="2000" dirty="0"/>
          </a:p>
          <a:p>
            <a:pPr marL="114300" indent="0">
              <a:lnSpc>
                <a:spcPct val="100000"/>
              </a:lnSpc>
              <a:buNone/>
            </a:pP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670846" y="4705459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60F542-2EB3-4810-BCE5-2C10BEFAD25C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509DC7-92D1-48F7-ADB5-309697E60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-58" r="139" b="167"/>
          <a:stretch/>
        </p:blipFill>
        <p:spPr>
          <a:xfrm>
            <a:off x="4533900" y="2767013"/>
            <a:ext cx="3690938" cy="248126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FC61FF-B46B-48FE-8A42-C9ADB0F9C66B}"/>
              </a:ext>
            </a:extLst>
          </p:cNvPr>
          <p:cNvGrpSpPr/>
          <p:nvPr/>
        </p:nvGrpSpPr>
        <p:grpSpPr>
          <a:xfrm>
            <a:off x="759415" y="2830713"/>
            <a:ext cx="2452429" cy="3749491"/>
            <a:chOff x="-759415" y="2643104"/>
            <a:chExt cx="1916501" cy="323406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1C068E2-B8C7-4300-B8E5-AF094F45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9415" y="2643104"/>
              <a:ext cx="1916501" cy="3234063"/>
            </a:xfrm>
            <a:prstGeom prst="rect">
              <a:avLst/>
            </a:prstGeom>
          </p:spPr>
        </p:pic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71192BF-59BA-437B-A8B0-390265C68B25}"/>
                </a:ext>
              </a:extLst>
            </p:cNvPr>
            <p:cNvSpPr/>
            <p:nvPr/>
          </p:nvSpPr>
          <p:spPr>
            <a:xfrm>
              <a:off x="-434134" y="2894369"/>
              <a:ext cx="1433526" cy="578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62A17FD-7CA1-42F7-A970-310EB92BE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81"/>
          <a:stretch/>
        </p:blipFill>
        <p:spPr>
          <a:xfrm>
            <a:off x="4533900" y="5631832"/>
            <a:ext cx="2106169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804364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 and 	 show the result images.</a:t>
            </a:r>
            <a:endParaRPr lang="en-US" altLang="zh-TW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Textbook Chapter 3, p.31 ~ p.49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cv2.split()</a:t>
            </a:r>
            <a:r>
              <a:rPr lang="en-US" altLang="zh-TW" sz="1600" dirty="0"/>
              <a:t>,</a:t>
            </a:r>
            <a:r>
              <a:rPr lang="zh-TW" altLang="en-US" sz="1600" dirty="0"/>
              <a:t> </a:t>
            </a:r>
            <a:r>
              <a:rPr lang="en-US" altLang="zh-TW" sz="1600" b="0" dirty="0">
                <a:effectLst/>
              </a:rPr>
              <a:t>cv2.merge</a:t>
            </a:r>
            <a:r>
              <a:rPr lang="en-US" altLang="zh-TW" sz="1600" dirty="0"/>
              <a:t>()</a:t>
            </a:r>
            <a:endParaRPr lang="en-US" altLang="zh-TW" sz="1600" b="0" dirty="0">
              <a:effectLst/>
            </a:endParaRPr>
          </a:p>
          <a:p>
            <a:pPr marL="627063" lvl="1" indent="-269875">
              <a:lnSpc>
                <a:spcPct val="100000"/>
              </a:lnSpc>
            </a:pPr>
            <a:endParaRPr lang="zh-TW" altLang="en-US" sz="16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43" name="Shape 139">
            <a:extLst>
              <a:ext uri="{FF2B5EF4-FFF2-40B4-BE49-F238E27FC236}">
                <a16:creationId xmlns:a16="http://schemas.microsoft.com/office/drawing/2014/main" id="{AD48806B-E7EA-4056-A388-CF0451EF4539}"/>
              </a:ext>
            </a:extLst>
          </p:cNvPr>
          <p:cNvSpPr/>
          <p:nvPr/>
        </p:nvSpPr>
        <p:spPr>
          <a:xfrm rot="7748674">
            <a:off x="5085330" y="4560002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4" name="Shape 139">
            <a:extLst>
              <a:ext uri="{FF2B5EF4-FFF2-40B4-BE49-F238E27FC236}">
                <a16:creationId xmlns:a16="http://schemas.microsoft.com/office/drawing/2014/main" id="{4C5AB9DF-8796-4378-95DD-DB9D77922DCE}"/>
              </a:ext>
            </a:extLst>
          </p:cNvPr>
          <p:cNvSpPr/>
          <p:nvPr/>
        </p:nvSpPr>
        <p:spPr>
          <a:xfrm rot="5400000">
            <a:off x="6236568" y="4607070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6" name="Shape 139">
            <a:extLst>
              <a:ext uri="{FF2B5EF4-FFF2-40B4-BE49-F238E27FC236}">
                <a16:creationId xmlns:a16="http://schemas.microsoft.com/office/drawing/2014/main" id="{80FFE543-8F1F-443B-BF9E-319FDD93FD4C}"/>
              </a:ext>
            </a:extLst>
          </p:cNvPr>
          <p:cNvSpPr/>
          <p:nvPr/>
        </p:nvSpPr>
        <p:spPr>
          <a:xfrm rot="3243739">
            <a:off x="7366182" y="4586425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0B7B133-88F3-4995-B293-51511F8687E3}"/>
              </a:ext>
            </a:extLst>
          </p:cNvPr>
          <p:cNvGrpSpPr/>
          <p:nvPr/>
        </p:nvGrpSpPr>
        <p:grpSpPr>
          <a:xfrm>
            <a:off x="873066" y="2963059"/>
            <a:ext cx="2361895" cy="3611076"/>
            <a:chOff x="-659423" y="2589427"/>
            <a:chExt cx="1845751" cy="3114675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D3244767-E0A1-4AD2-A72A-72A9C13C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9423" y="2589427"/>
              <a:ext cx="1845751" cy="3114675"/>
            </a:xfrm>
            <a:prstGeom prst="rect">
              <a:avLst/>
            </a:prstGeom>
          </p:spPr>
        </p:pic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57F64770-431A-4A33-ABDF-332034EE7651}"/>
                </a:ext>
              </a:extLst>
            </p:cNvPr>
            <p:cNvSpPr/>
            <p:nvPr/>
          </p:nvSpPr>
          <p:spPr>
            <a:xfrm>
              <a:off x="-343189" y="3530331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 Box 9">
            <a:extLst>
              <a:ext uri="{FF2B5EF4-FFF2-40B4-BE49-F238E27FC236}">
                <a16:creationId xmlns:a16="http://schemas.microsoft.com/office/drawing/2014/main" id="{954E7758-49AE-4698-8229-8DB75458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124" y="6199134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B</a:t>
            </a:r>
            <a:r>
              <a:rPr kumimoji="0" lang="en-US" altLang="zh-TW" sz="1800" dirty="0"/>
              <a:t> channel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C396478-2BCD-4812-89F2-ECD24F918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0095" y="6199134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R</a:t>
            </a:r>
            <a:r>
              <a:rPr kumimoji="0" lang="en-US" altLang="zh-TW" sz="1800" dirty="0"/>
              <a:t> channel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02F9155F-AF6A-4DE7-820B-AEF7E78F6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577" y="6209802"/>
            <a:ext cx="774482" cy="265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dirty="0"/>
              <a:t>G channel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AD8109-AB93-4D63-8358-225475708CB6}"/>
              </a:ext>
            </a:extLst>
          </p:cNvPr>
          <p:cNvSpPr txBox="1"/>
          <p:nvPr/>
        </p:nvSpPr>
        <p:spPr>
          <a:xfrm>
            <a:off x="6073076" y="2586872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CFAB479-46EB-4AF7-AA04-F915BCBC6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5149862" y="2875059"/>
            <a:ext cx="2508170" cy="1594726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C3A76E47-7E92-441A-9E03-E7941DCFDA0C}"/>
              </a:ext>
            </a:extLst>
          </p:cNvPr>
          <p:cNvGrpSpPr/>
          <p:nvPr/>
        </p:nvGrpSpPr>
        <p:grpSpPr>
          <a:xfrm>
            <a:off x="3976740" y="5015755"/>
            <a:ext cx="5038353" cy="1233012"/>
            <a:chOff x="2228187" y="3565236"/>
            <a:chExt cx="5096042" cy="1055063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F160FF5-1BEC-4739-910A-383E2B913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4FDAAD3-665A-414E-878A-EE3DF2443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3BB38E5-CEB1-4465-8571-BFA3501B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55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Color </a:t>
            </a:r>
            <a:r>
              <a:rPr lang="en-US" altLang="zh-TW" sz="2800" b="1" dirty="0">
                <a:latin typeface="Arial"/>
                <a:cs typeface="Arial"/>
              </a:rPr>
              <a:t>Transformation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699861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1 color image: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1) T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ransform</a:t>
            </a:r>
            <a:r>
              <a:rPr lang="en-US" altLang="zh-TW" sz="1800" spc="-5" dirty="0">
                <a:cs typeface="Arial" panose="020B0604020202020204" pitchFamily="34" charset="0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Sun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.jpg”</a:t>
            </a:r>
            <a:r>
              <a:rPr lang="en-US" altLang="zh-TW" sz="1800" spc="-5" dirty="0">
                <a:cs typeface="Arial" panose="020B0604020202020204" pitchFamily="34" charset="0"/>
              </a:rPr>
              <a:t> into grayscale image</a:t>
            </a:r>
            <a:r>
              <a:rPr lang="zh-TW" altLang="en-US" sz="1800" spc="-5" dirty="0">
                <a:cs typeface="Arial" panose="020B0604020202020204" pitchFamily="34" charset="0"/>
              </a:rPr>
              <a:t> </a:t>
            </a:r>
            <a:r>
              <a:rPr lang="en-US" altLang="zh-TW" sz="1800" i="1" spc="-5" dirty="0">
                <a:cs typeface="Arial" panose="020B0604020202020204" pitchFamily="34" charset="0"/>
              </a:rPr>
              <a:t>I</a:t>
            </a:r>
            <a:r>
              <a:rPr lang="en-US" altLang="zh-TW" sz="1800" i="1" spc="-5" baseline="-25000" dirty="0">
                <a:cs typeface="Arial" panose="020B0604020202020204" pitchFamily="34" charset="0"/>
              </a:rPr>
              <a:t>1</a:t>
            </a:r>
            <a:r>
              <a:rPr lang="en-US" altLang="zh-TW" sz="1800" i="1" spc="-5" dirty="0">
                <a:cs typeface="Arial" panose="020B0604020202020204" pitchFamily="34" charset="0"/>
              </a:rPr>
              <a:t> </a:t>
            </a:r>
            <a:r>
              <a:rPr lang="en-US" altLang="zh-TW" sz="1800" spc="-5" dirty="0">
                <a:cs typeface="Arial" panose="020B0604020202020204" pitchFamily="34" charset="0"/>
              </a:rPr>
              <a:t>by c</a:t>
            </a:r>
            <a:r>
              <a:rPr lang="en-US" altLang="zh-TW" sz="1800" dirty="0"/>
              <a:t>alling OpenCV function directly.</a:t>
            </a:r>
            <a:endParaRPr lang="en-US" altLang="zh-TW" sz="1800" i="1" baseline="-25000" dirty="0">
              <a:ea typeface="Arial"/>
              <a:cs typeface="Arial"/>
              <a:sym typeface="Arial"/>
            </a:endParaRPr>
          </a:p>
          <a:p>
            <a:pPr marL="984250" indent="-269875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2)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Merge </a:t>
            </a:r>
            <a:r>
              <a:rPr lang="en-US" altLang="zh-TW" sz="18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18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 separated channel images from problem 1.2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into grayscale image 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I</a:t>
            </a:r>
            <a:r>
              <a:rPr lang="en-US" altLang="zh-TW" sz="1800" b="0" i="1" u="none" strike="noStrike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  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by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I</a:t>
            </a:r>
            <a:r>
              <a:rPr lang="en-US" altLang="zh-TW" sz="1800" b="0" i="1" u="none" strike="noStrike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= (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R+G+B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)/3.</a:t>
            </a:r>
          </a:p>
          <a:p>
            <a:pPr marL="714375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ea typeface="Arial"/>
                <a:cs typeface="Arial" panose="020B0604020202020204" pitchFamily="34" charset="0"/>
                <a:sym typeface="Arial"/>
              </a:rPr>
              <a:t>3) Show the above 2 results.</a:t>
            </a:r>
            <a:endParaRPr lang="en-US" altLang="zh-TW" sz="1800" dirty="0"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Textbook Chapter 3, p.56 ~ p.59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cv2.cvtColor(…, cv2.COLOR_BGR2GRAY)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B3DE9CF-D7C5-4C6F-BF85-2F813588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4966348" y="1938623"/>
            <a:ext cx="2000250" cy="1271784"/>
          </a:xfrm>
          <a:prstGeom prst="rect">
            <a:avLst/>
          </a:prstGeom>
        </p:spPr>
      </p:pic>
      <p:sp>
        <p:nvSpPr>
          <p:cNvPr id="23" name="Text Box 6">
            <a:extLst>
              <a:ext uri="{FF2B5EF4-FFF2-40B4-BE49-F238E27FC236}">
                <a16:creationId xmlns:a16="http://schemas.microsoft.com/office/drawing/2014/main" id="{5A6A9AD9-1DF8-4566-B807-66C5C57A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012" y="6147606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i="1" dirty="0"/>
              <a:t>I</a:t>
            </a:r>
            <a:r>
              <a:rPr kumimoji="0" lang="en-US" altLang="zh-TW" sz="1800" i="1" baseline="-25000" dirty="0"/>
              <a:t>1</a:t>
            </a:r>
          </a:p>
        </p:txBody>
      </p:sp>
      <p:sp>
        <p:nvSpPr>
          <p:cNvPr id="42" name="Shape 139">
            <a:extLst>
              <a:ext uri="{FF2B5EF4-FFF2-40B4-BE49-F238E27FC236}">
                <a16:creationId xmlns:a16="http://schemas.microsoft.com/office/drawing/2014/main" id="{C6A9D82B-BBDA-4237-8AF9-9F6AA962B606}"/>
              </a:ext>
            </a:extLst>
          </p:cNvPr>
          <p:cNvSpPr/>
          <p:nvPr/>
        </p:nvSpPr>
        <p:spPr>
          <a:xfrm rot="7737696">
            <a:off x="5226195" y="4817870"/>
            <a:ext cx="368799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066D71-DF2D-4DF9-BA37-6B313D095172}"/>
              </a:ext>
            </a:extLst>
          </p:cNvPr>
          <p:cNvGrpSpPr/>
          <p:nvPr/>
        </p:nvGrpSpPr>
        <p:grpSpPr>
          <a:xfrm>
            <a:off x="3683868" y="3694665"/>
            <a:ext cx="4431554" cy="983319"/>
            <a:chOff x="2228187" y="3565236"/>
            <a:chExt cx="5096042" cy="105506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9911953-F88A-407D-91B9-5142E59FF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9D8275C5-4D95-4A85-8B23-75FA83F46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FDBB0384-1AB9-4362-836D-75E447DD4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95738BF-A430-4525-A291-185373D56517}"/>
              </a:ext>
            </a:extLst>
          </p:cNvPr>
          <p:cNvGrpSpPr/>
          <p:nvPr/>
        </p:nvGrpSpPr>
        <p:grpSpPr>
          <a:xfrm>
            <a:off x="188029" y="3098600"/>
            <a:ext cx="1702029" cy="2532311"/>
            <a:chOff x="-622058" y="2589427"/>
            <a:chExt cx="1771019" cy="3114675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A8BBF976-8A27-47CD-8CA1-830868801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2058" y="2589427"/>
              <a:ext cx="1771019" cy="3114675"/>
            </a:xfrm>
            <a:prstGeom prst="rect">
              <a:avLst/>
            </a:prstGeom>
          </p:spPr>
        </p:pic>
        <p:sp>
          <p:nvSpPr>
            <p:cNvPr id="53" name="Rectangle 13">
              <a:extLst>
                <a:ext uri="{FF2B5EF4-FFF2-40B4-BE49-F238E27FC236}">
                  <a16:creationId xmlns:a16="http://schemas.microsoft.com/office/drawing/2014/main" id="{5F639469-86A5-4058-9277-A001336F2BA2}"/>
                </a:ext>
              </a:extLst>
            </p:cNvPr>
            <p:cNvSpPr/>
            <p:nvPr/>
          </p:nvSpPr>
          <p:spPr>
            <a:xfrm>
              <a:off x="-352602" y="4222263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518245-D6E9-48EB-A2EA-6E15680FA45A}"/>
              </a:ext>
            </a:extLst>
          </p:cNvPr>
          <p:cNvSpPr txBox="1"/>
          <p:nvPr/>
        </p:nvSpPr>
        <p:spPr>
          <a:xfrm>
            <a:off x="6314983" y="6403546"/>
            <a:ext cx="186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Average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i="1" dirty="0"/>
              <a:t>I</a:t>
            </a:r>
            <a:r>
              <a:rPr lang="en-US" altLang="zh-TW" sz="1200" i="1" baseline="-25000" dirty="0"/>
              <a:t>2</a:t>
            </a:r>
            <a:r>
              <a:rPr lang="en-US" altLang="zh-TW" sz="1200" dirty="0"/>
              <a:t> = (R+G+B)/3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770727-053E-4AB8-B8AC-31393F11F21A}"/>
              </a:ext>
            </a:extLst>
          </p:cNvPr>
          <p:cNvSpPr txBox="1"/>
          <p:nvPr/>
        </p:nvSpPr>
        <p:spPr>
          <a:xfrm>
            <a:off x="3598663" y="6403546"/>
            <a:ext cx="27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Perceptually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dirty="0"/>
              <a:t>I</a:t>
            </a:r>
            <a:r>
              <a:rPr lang="en-US" altLang="zh-TW" sz="1200" baseline="-25000" dirty="0"/>
              <a:t>1</a:t>
            </a:r>
            <a:r>
              <a:rPr lang="en-US" altLang="zh-TW" sz="1200" dirty="0"/>
              <a:t> = 0.07*B + 0.72*G + 0.21*R</a:t>
            </a:r>
            <a:endParaRPr lang="en-US" altLang="zh-TW" sz="1200" b="0" dirty="0">
              <a:effectLst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021662E-BC0D-49A3-B7F4-349FFF209187}"/>
              </a:ext>
            </a:extLst>
          </p:cNvPr>
          <p:cNvSpPr txBox="1"/>
          <p:nvPr/>
        </p:nvSpPr>
        <p:spPr>
          <a:xfrm>
            <a:off x="3637616" y="4769120"/>
            <a:ext cx="192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1) </a:t>
            </a:r>
            <a:r>
              <a:rPr lang="en-US" altLang="zh-TW" sz="1400" dirty="0"/>
              <a:t>OpenCV function</a:t>
            </a:r>
          </a:p>
        </p:txBody>
      </p:sp>
      <p:sp>
        <p:nvSpPr>
          <p:cNvPr id="54" name="Shape 139">
            <a:extLst>
              <a:ext uri="{FF2B5EF4-FFF2-40B4-BE49-F238E27FC236}">
                <a16:creationId xmlns:a16="http://schemas.microsoft.com/office/drawing/2014/main" id="{5DA31346-503A-4287-AD70-FD8FC7DF643F}"/>
              </a:ext>
            </a:extLst>
          </p:cNvPr>
          <p:cNvSpPr/>
          <p:nvPr/>
        </p:nvSpPr>
        <p:spPr>
          <a:xfrm rot="5400000">
            <a:off x="5796438" y="3295669"/>
            <a:ext cx="340068" cy="2222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05B991C-3F63-4393-994D-B0AB5F977FC7}"/>
              </a:ext>
            </a:extLst>
          </p:cNvPr>
          <p:cNvSpPr txBox="1"/>
          <p:nvPr/>
        </p:nvSpPr>
        <p:spPr>
          <a:xfrm>
            <a:off x="6570310" y="4769120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2) Average weighted</a:t>
            </a:r>
          </a:p>
        </p:txBody>
      </p:sp>
      <p:sp>
        <p:nvSpPr>
          <p:cNvPr id="56" name="Text Box 6">
            <a:extLst>
              <a:ext uri="{FF2B5EF4-FFF2-40B4-BE49-F238E27FC236}">
                <a16:creationId xmlns:a16="http://schemas.microsoft.com/office/drawing/2014/main" id="{EF9B3812-71DF-49B5-8D07-E0E98FC4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041" y="6147606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i="1" dirty="0"/>
              <a:t>I</a:t>
            </a:r>
            <a:r>
              <a:rPr kumimoji="0" lang="en-US" altLang="zh-TW" sz="1800" i="1" baseline="-25000" dirty="0"/>
              <a:t>2</a:t>
            </a:r>
          </a:p>
        </p:txBody>
      </p:sp>
      <p:sp>
        <p:nvSpPr>
          <p:cNvPr id="57" name="Shape 139">
            <a:extLst>
              <a:ext uri="{FF2B5EF4-FFF2-40B4-BE49-F238E27FC236}">
                <a16:creationId xmlns:a16="http://schemas.microsoft.com/office/drawing/2014/main" id="{435790E2-D1C0-400D-94CD-E2D7735DCDE1}"/>
              </a:ext>
            </a:extLst>
          </p:cNvPr>
          <p:cNvSpPr/>
          <p:nvPr/>
        </p:nvSpPr>
        <p:spPr>
          <a:xfrm rot="2812710">
            <a:off x="6242626" y="4811824"/>
            <a:ext cx="402001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369023E-3A53-4CFF-93E0-76100C2DD906}"/>
              </a:ext>
            </a:extLst>
          </p:cNvPr>
          <p:cNvSpPr txBox="1"/>
          <p:nvPr/>
        </p:nvSpPr>
        <p:spPr>
          <a:xfrm>
            <a:off x="5531175" y="1696144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sp>
        <p:nvSpPr>
          <p:cNvPr id="60" name="Text Box 9">
            <a:extLst>
              <a:ext uri="{FF2B5EF4-FFF2-40B4-BE49-F238E27FC236}">
                <a16:creationId xmlns:a16="http://schemas.microsoft.com/office/drawing/2014/main" id="{C5A41184-3E9F-4ED6-BC72-26412B44A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387" y="3490839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/>
              <a:t>B channel</a:t>
            </a:r>
          </a:p>
        </p:txBody>
      </p:sp>
      <p:sp>
        <p:nvSpPr>
          <p:cNvPr id="61" name="Text Box 10">
            <a:extLst>
              <a:ext uri="{FF2B5EF4-FFF2-40B4-BE49-F238E27FC236}">
                <a16:creationId xmlns:a16="http://schemas.microsoft.com/office/drawing/2014/main" id="{076DA381-8ED5-41AE-9A10-AEB39387A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935" y="3490840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/>
              <a:t>R</a:t>
            </a:r>
            <a:r>
              <a:rPr kumimoji="0" lang="en-US" altLang="zh-TW" sz="1200" dirty="0"/>
              <a:t> channel</a:t>
            </a:r>
          </a:p>
        </p:txBody>
      </p:sp>
      <p:sp>
        <p:nvSpPr>
          <p:cNvPr id="62" name="Text Box 11">
            <a:extLst>
              <a:ext uri="{FF2B5EF4-FFF2-40B4-BE49-F238E27FC236}">
                <a16:creationId xmlns:a16="http://schemas.microsoft.com/office/drawing/2014/main" id="{3B1BA151-ABD4-46AC-81A7-50397B8DD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195" y="3490840"/>
            <a:ext cx="8098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/>
              <a:t>G channel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37F2E8-A689-4F10-8E29-0478E4411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6162" y="5094487"/>
            <a:ext cx="1731839" cy="10876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6D0EFC-8728-4B25-83F1-939C0091E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3583" y="5094487"/>
            <a:ext cx="1731839" cy="10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(5%)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44711" y="484592"/>
            <a:ext cx="8838704" cy="242389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“Dog_Strong.jpg” and “Dog_Weak.jpg” 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Q: 1) Combine two images (Dog_Strong.jpg and Dog_Weak.jpg).</a:t>
            </a:r>
            <a:br>
              <a:rPr lang="en-US" altLang="zh-TW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    2) Use </a:t>
            </a:r>
            <a:r>
              <a:rPr lang="en-US" altLang="zh-TW" sz="1800" dirty="0">
                <a:latin typeface="Consolas" panose="020B0609020204030204" pitchFamily="49" charset="0"/>
              </a:rPr>
              <a:t>Trackbar</a:t>
            </a:r>
            <a:r>
              <a:rPr lang="en-US" altLang="zh-TW" sz="18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show the result in the new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window.</a:t>
            </a:r>
            <a:endParaRPr lang="en-US" altLang="zh-TW" sz="1800" dirty="0"/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sz="1600" dirty="0"/>
              <a:t>Textbook Chapter 3, p. 50 ~ 52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cv2.addWeighted(),</a:t>
            </a:r>
            <a:r>
              <a:rPr lang="en-US" altLang="zh-TW" sz="1600" dirty="0"/>
              <a:t> cv2.createTrackbar()</a:t>
            </a:r>
            <a:endParaRPr lang="en-US" altLang="zh-TW" sz="1600" b="0" dirty="0">
              <a:effectLst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BA05E2-F441-47F9-A0A1-6FE9C435AA34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5A5C144-B4D2-45D6-A350-FDBD464187C4}"/>
              </a:ext>
            </a:extLst>
          </p:cNvPr>
          <p:cNvGrpSpPr/>
          <p:nvPr/>
        </p:nvGrpSpPr>
        <p:grpSpPr>
          <a:xfrm>
            <a:off x="608543" y="2908486"/>
            <a:ext cx="2133847" cy="3262414"/>
            <a:chOff x="-617070" y="2589427"/>
            <a:chExt cx="1761046" cy="31146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5ADAAC1-F90B-45F2-9C3C-CBA07910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7070" y="2589427"/>
              <a:ext cx="1761046" cy="3114675"/>
            </a:xfrm>
            <a:prstGeom prst="rect">
              <a:avLst/>
            </a:prstGeom>
          </p:spPr>
        </p:pic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445FF84-1C09-4E66-832A-1A0F3BA1DAD6}"/>
                </a:ext>
              </a:extLst>
            </p:cNvPr>
            <p:cNvSpPr/>
            <p:nvPr/>
          </p:nvSpPr>
          <p:spPr>
            <a:xfrm>
              <a:off x="-346525" y="4915053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D2EA043-8301-4EF8-8F3D-F08C1C20C8B6}"/>
              </a:ext>
            </a:extLst>
          </p:cNvPr>
          <p:cNvGrpSpPr/>
          <p:nvPr/>
        </p:nvGrpSpPr>
        <p:grpSpPr>
          <a:xfrm>
            <a:off x="3889308" y="2535928"/>
            <a:ext cx="4811645" cy="2010784"/>
            <a:chOff x="3681777" y="3052576"/>
            <a:chExt cx="4811645" cy="2010784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645F80A-AF95-4FA3-9E14-8BF7F38F9619}"/>
                </a:ext>
              </a:extLst>
            </p:cNvPr>
            <p:cNvGrpSpPr/>
            <p:nvPr/>
          </p:nvGrpSpPr>
          <p:grpSpPr>
            <a:xfrm>
              <a:off x="3681777" y="3078695"/>
              <a:ext cx="2119082" cy="1820295"/>
              <a:chOff x="4202510" y="1811692"/>
              <a:chExt cx="2119082" cy="1820295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040AF91-533D-45F4-9FBE-683E517BEE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46" t="732" r="1620" b="732"/>
              <a:stretch/>
            </p:blipFill>
            <p:spPr>
              <a:xfrm>
                <a:off x="4202510" y="1811692"/>
                <a:ext cx="2119082" cy="1820295"/>
              </a:xfrm>
              <a:prstGeom prst="rect">
                <a:avLst/>
              </a:prstGeom>
            </p:spPr>
          </p:pic>
          <p:sp>
            <p:nvSpPr>
              <p:cNvPr id="166" name="Shape 166"/>
              <p:cNvSpPr/>
              <p:nvPr/>
            </p:nvSpPr>
            <p:spPr>
              <a:xfrm>
                <a:off x="4903627" y="1976184"/>
                <a:ext cx="119890" cy="1340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4D00942-B96D-4ABD-968E-1B2DE310492F}"/>
                </a:ext>
              </a:extLst>
            </p:cNvPr>
            <p:cNvGrpSpPr/>
            <p:nvPr/>
          </p:nvGrpSpPr>
          <p:grpSpPr>
            <a:xfrm>
              <a:off x="6374340" y="3052576"/>
              <a:ext cx="2119082" cy="1820295"/>
              <a:chOff x="6374340" y="3052576"/>
              <a:chExt cx="2119082" cy="1820295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D3D10A3-D0B3-46ED-A549-832F4DDCD9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299" r="-1"/>
              <a:stretch/>
            </p:blipFill>
            <p:spPr>
              <a:xfrm>
                <a:off x="6374340" y="3052576"/>
                <a:ext cx="2119082" cy="1820295"/>
              </a:xfrm>
              <a:prstGeom prst="rect">
                <a:avLst/>
              </a:prstGeom>
            </p:spPr>
          </p:pic>
          <p:sp>
            <p:nvSpPr>
              <p:cNvPr id="165" name="Shape 165"/>
              <p:cNvSpPr/>
              <p:nvPr/>
            </p:nvSpPr>
            <p:spPr>
              <a:xfrm>
                <a:off x="7858944" y="3229517"/>
                <a:ext cx="119890" cy="1340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sp>
          <p:nvSpPr>
            <p:cNvPr id="2" name="向右箭號 1"/>
            <p:cNvSpPr/>
            <p:nvPr/>
          </p:nvSpPr>
          <p:spPr>
            <a:xfrm rot="2996566">
              <a:off x="4716605" y="4760771"/>
              <a:ext cx="331138" cy="26871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向右箭號 14"/>
            <p:cNvSpPr/>
            <p:nvPr/>
          </p:nvSpPr>
          <p:spPr>
            <a:xfrm rot="7680673">
              <a:off x="6892437" y="4764171"/>
              <a:ext cx="336465" cy="261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" name="Hw1_Q1.4_Blending">
            <a:hlinkClick r:id="" action="ppaction://media"/>
            <a:extLst>
              <a:ext uri="{FF2B5EF4-FFF2-40B4-BE49-F238E27FC236}">
                <a16:creationId xmlns:a16="http://schemas.microsoft.com/office/drawing/2014/main" id="{9F441163-27FA-442C-8A26-C90164A05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6313" y="4598446"/>
            <a:ext cx="2468668" cy="21160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5595346-80EF-45A1-B361-645329695949}"/>
              </a:ext>
            </a:extLst>
          </p:cNvPr>
          <p:cNvSpPr txBox="1"/>
          <p:nvPr/>
        </p:nvSpPr>
        <p:spPr>
          <a:xfrm>
            <a:off x="4147330" y="453969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Demo: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2236</TotalTime>
  <Words>2344</Words>
  <Application>Microsoft Office PowerPoint</Application>
  <PresentationFormat>如螢幕大小 (4:3)</PresentationFormat>
  <Paragraphs>403</Paragraphs>
  <Slides>27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DengXian</vt:lpstr>
      <vt:lpstr>DengXian</vt:lpstr>
      <vt:lpstr>맑은 고딕</vt:lpstr>
      <vt:lpstr>新細明體</vt:lpstr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1. Image Processing (20%)  </vt:lpstr>
      <vt:lpstr>1.1 Load Image File (5%) </vt:lpstr>
      <vt:lpstr>1.2 Color Separation (5%)</vt:lpstr>
      <vt:lpstr>1.3 Color Transformation (5%)</vt:lpstr>
      <vt:lpstr>1.4 Blending (5%)  </vt:lpstr>
      <vt:lpstr>2. Image Smoothing (20%)  </vt:lpstr>
      <vt:lpstr>2.1 Gaussian Blur</vt:lpstr>
      <vt:lpstr>2.2 Bilateral Filter</vt:lpstr>
      <vt:lpstr>2.3 Median Filter</vt:lpstr>
      <vt:lpstr>3. Edge Detection (20%)  </vt:lpstr>
      <vt:lpstr>PowerPoint 簡報</vt:lpstr>
      <vt:lpstr>PowerPoint 簡報</vt:lpstr>
      <vt:lpstr>PowerPoint 簡報</vt:lpstr>
      <vt:lpstr>PowerPoint 簡報</vt:lpstr>
      <vt:lpstr>4. Transforms (20%)  </vt:lpstr>
      <vt:lpstr>PowerPoint 簡報</vt:lpstr>
      <vt:lpstr>5. Training Cifar10 Classifier Using VGG16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Chang Liyun</cp:lastModifiedBy>
  <cp:revision>155</cp:revision>
  <dcterms:created xsi:type="dcterms:W3CDTF">2020-09-25T03:15:31Z</dcterms:created>
  <dcterms:modified xsi:type="dcterms:W3CDTF">2021-11-08T03:02:11Z</dcterms:modified>
</cp:coreProperties>
</file>